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5" r:id="rId5"/>
    <p:sldMasterId id="2147483672" r:id="rId6"/>
  </p:sldMasterIdLst>
  <p:sldIdLst>
    <p:sldId id="269" r:id="rId7"/>
    <p:sldId id="270" r:id="rId8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4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gata lisowska" initials="al" lastIdx="2" clrIdx="0">
    <p:extLst>
      <p:ext uri="{19B8F6BF-5375-455C-9EA6-DF929625EA0E}">
        <p15:presenceInfo xmlns:p15="http://schemas.microsoft.com/office/powerpoint/2012/main" userId="S::agata.lisowska@intergrupo.net::23d99c06-2562-4ef0-b8e4-80f7a0f5629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8235"/>
    <a:srgbClr val="FF0000"/>
    <a:srgbClr val="9954CC"/>
    <a:srgbClr val="DB41DF"/>
    <a:srgbClr val="C94AD6"/>
    <a:srgbClr val="CDACE6"/>
    <a:srgbClr val="008000"/>
    <a:srgbClr val="0091C4"/>
    <a:srgbClr val="CDF2FF"/>
    <a:srgbClr val="BDEE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11983" autoAdjust="0"/>
    <p:restoredTop sz="94660"/>
  </p:normalViewPr>
  <p:slideViewPr>
    <p:cSldViewPr>
      <p:cViewPr varScale="1">
        <p:scale>
          <a:sx n="60" d="100"/>
          <a:sy n="60" d="100"/>
        </p:scale>
        <p:origin x="3252" y="84"/>
      </p:cViewPr>
      <p:guideLst>
        <p:guide orient="horz" pos="3143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5568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844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9056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7838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5359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56150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57930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1447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hu-HU"/>
              <a:t>Kép beszúrásához kattintson az ikonra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87568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4119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493947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65156F-1456-41A0-98D9-A06C37A2C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76E9F89-DFA6-471D-8484-11D4FEF75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53C3156-DE89-4690-BBA7-D11742948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8AF7328-217C-4D15-80C7-012C85C57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8606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95692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883860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50913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3062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446956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6834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124598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50238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26222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57158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63641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980CBD-6F6E-4821-B3B3-C1BD89DC8A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811D42-662B-416A-BB90-6B766EC76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69DEA84-E229-42DD-8CF3-032D88E37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7003FE3-7A9C-436A-9671-1ED75A733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D74CE4-08FB-4963-8AA2-935EC23B6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740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9E36D8-8B3A-4796-B9CE-39E0A24A4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FA04DA-3E2D-42E7-B013-6960B1654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0211DE6-DC21-4828-94C7-CB55B07F8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4F15C6-F71E-4FC7-B5A4-4D44C53BF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0B10D02-E66C-4E7F-9404-188D24A6A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3880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BA539A-D02B-4B9C-9BF9-3DB49331F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65F651E-73D0-445F-A7B6-8B425E0B3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8184ED-77D5-4BC2-86CC-927D4234B9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712016-11ED-41C9-A2EB-0FCB9DD43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DEF91B8-7BD2-4DDE-9E99-EF573579B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2047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8D3FEE-F20E-4F7C-A67D-85F7108DD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488597-4698-47CD-9557-455D9C93E2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7A207C5-E5EC-48A5-807C-8A0D369A3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518546D-F3DA-428B-B4DB-FB42D9C96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5BCDC7-F716-41FD-B7D8-654C44A8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590627-9090-4BC1-BAEC-9E81DAE62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161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93E8A6-C55B-40EE-9B06-31928474E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99743C8-1794-4385-8D07-0A6A89226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F9817DE-4EC7-4E42-9B21-3B8FF7DED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0F9F5BA-AD12-4E57-85FD-8585D179C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C85D224-7C4E-4CD9-A421-EDC200DA6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8BC778D-1A52-4AB0-BB80-30E6DBA96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96ADB25-BEAB-4F70-81DA-261F23BB6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2ED414E-7F22-46B0-8AE4-721CF4D49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8210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D8109-04BB-4C09-9BC9-CC37FA37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289D4B-5D7E-4DA9-A5AD-5DCE25C23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876CE9C-4997-4947-8754-D7225912C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5AADE7A-C0DC-46EA-959E-84489ACBC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4473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24B8BB0-8FCB-4D17-A4B3-B89933615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7CDB899-ACE5-46DA-B7B6-8DBE23D40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E92811B-CB7E-4A50-AD57-ECBBD8153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9755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1AC848-C51B-4D8C-BDC6-28ABF676F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31171E9-DEFA-4D23-9A5B-D14F851CB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2D22094-CE9B-48F3-B423-F4A945089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2738452-AFCB-4961-9825-24193743E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3C9509E-82CB-44D5-9D67-CBC2B918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7B7BE7-735E-44D7-9AFB-4A19E269F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1585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5EF546-89DE-4F22-ADBB-B7746157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3F0BA01-4BEB-44DC-8791-A1CBD806BC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7860FBB-C6C8-4033-AFA4-6B2028B49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41BFC31-092C-47CC-B90C-22C84BF1D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46EB7EB-6BCC-43C8-9489-0D18BF454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E094797-BA12-454B-9C66-02EED5683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6404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5C494F-3929-4EF2-8DE4-03F0EF888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68E44E2-3046-49C3-9ED3-A70DFE9314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6AD055-4001-45E8-BAC4-86F0D8BF2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819D32F-39E0-4B18-99FB-B4DBCE9B6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25DA0F-3345-4C6E-AA65-1C9F2500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303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8513BAF-9FFF-48D7-AB12-1D9E232CDC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98CC4B-AE9C-4E3C-BAFD-1ADCCDD5C4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A97C295-1D40-47C0-B931-0C4453FE1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A08B93-B0A5-4FFD-A852-3408C968E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15547C2-A53D-401E-8699-539E5ED6DD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67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dirty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dirty="0"/>
              <a:t>Mintaszöveg szerkesztése</a:t>
            </a:r>
          </a:p>
          <a:p>
            <a:pPr lvl="1"/>
            <a:r>
              <a:rPr lang="hu-HU" dirty="0"/>
              <a:t>Második szint</a:t>
            </a:r>
          </a:p>
          <a:p>
            <a:pPr lvl="2"/>
            <a:r>
              <a:rPr lang="hu-HU" dirty="0"/>
              <a:t>Harmadik szint</a:t>
            </a:r>
          </a:p>
          <a:p>
            <a:pPr lvl="3"/>
            <a:r>
              <a:rPr lang="hu-HU" dirty="0"/>
              <a:t>Negyedik szint</a:t>
            </a:r>
          </a:p>
          <a:p>
            <a:pPr lvl="4"/>
            <a:r>
              <a:rPr lang="hu-HU" dirty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AEE56-FE3B-4A7B-A116-E5EEB6A713FF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7176FC-571C-4264-B65B-D4CF6AD9F165}" type="slidenum">
              <a:rPr lang="hu-HU" smtClean="0"/>
              <a:t>‹#›</a:t>
            </a:fld>
            <a:endParaRPr lang="hu-HU"/>
          </a:p>
        </p:txBody>
      </p:sp>
      <p:sp>
        <p:nvSpPr>
          <p:cNvPr id="7" name="Lekerekített téglalap 6"/>
          <p:cNvSpPr/>
          <p:nvPr userDrawn="1"/>
        </p:nvSpPr>
        <p:spPr>
          <a:xfrm>
            <a:off x="80628" y="92460"/>
            <a:ext cx="6679401" cy="9721080"/>
          </a:xfrm>
          <a:prstGeom prst="roundRect">
            <a:avLst>
              <a:gd name="adj" fmla="val 4092"/>
            </a:avLst>
          </a:prstGeom>
          <a:solidFill>
            <a:schemeClr val="bg1"/>
          </a:solidFill>
          <a:ln w="38100" cmpd="thickThin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Rectángulo redondeado 9"/>
          <p:cNvSpPr/>
          <p:nvPr userDrawn="1"/>
        </p:nvSpPr>
        <p:spPr>
          <a:xfrm>
            <a:off x="5913679" y="208469"/>
            <a:ext cx="944321" cy="809105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oogle Shape;12;p25" descr="logosbeneficaireserasmusright_en">
            <a:extLst>
              <a:ext uri="{FF2B5EF4-FFF2-40B4-BE49-F238E27FC236}">
                <a16:creationId xmlns:a16="http://schemas.microsoft.com/office/drawing/2014/main" id="{0E71E5B8-D159-57DC-3422-153FC84257BB}"/>
              </a:ext>
            </a:extLst>
          </p:cNvPr>
          <p:cNvPicPr preferRelativeResize="0"/>
          <p:nvPr userDrawn="1"/>
        </p:nvPicPr>
        <p:blipFill rotWithShape="1">
          <a:blip r:embed="rId14">
            <a:alphaModFix/>
          </a:blip>
          <a:srcRect r="24244" b="902"/>
          <a:stretch/>
        </p:blipFill>
        <p:spPr>
          <a:xfrm>
            <a:off x="252690" y="560235"/>
            <a:ext cx="1341222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3;p25">
            <a:extLst>
              <a:ext uri="{FF2B5EF4-FFF2-40B4-BE49-F238E27FC236}">
                <a16:creationId xmlns:a16="http://schemas.microsoft.com/office/drawing/2014/main" id="{52D006DF-AF1A-5864-49AD-DD5D695B201E}"/>
              </a:ext>
            </a:extLst>
          </p:cNvPr>
          <p:cNvPicPr preferRelativeResize="0"/>
          <p:nvPr userDrawn="1"/>
        </p:nvPicPr>
        <p:blipFill>
          <a:blip r:embed="rId15"/>
          <a:srcRect/>
          <a:stretch/>
        </p:blipFill>
        <p:spPr>
          <a:xfrm>
            <a:off x="247745" y="218573"/>
            <a:ext cx="984489" cy="36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B6ABAC9E-5077-533E-39EE-017511CF6669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302" y="283693"/>
            <a:ext cx="323989" cy="21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50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Dyslexie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Dyslexie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Dyslexie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Dyslexie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Dyslexie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Dyslexie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342D16-658B-4734-9CCF-EFED2D2C1BD9}" type="datetimeFigureOut">
              <a:rPr lang="hu-HU" smtClean="0"/>
              <a:t>2025. 04. 29.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72D82-6C31-4500-8D2A-BDFBF677B91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0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564087B-BD63-4627-B5C9-83DCD16EF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6FF5DF3-FAA1-4A0B-BF4F-D4BF8E1EC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C0ED9B-21C0-4940-BCCC-8C6438C237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6987C-99DF-49D6-B39F-B69F56742276}" type="datetimeFigureOut">
              <a:rPr lang="en-US" smtClean="0"/>
              <a:t>4/29/2025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5C21F7-1E3A-470D-BD48-EE017261A9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3403F8-F5F2-4AD3-852C-6D354FBAB6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10A7F-64B5-4962-BF3A-800DBF52F1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80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ekerekített téglalap 9"/>
          <p:cNvSpPr/>
          <p:nvPr/>
        </p:nvSpPr>
        <p:spPr>
          <a:xfrm>
            <a:off x="5874626" y="198513"/>
            <a:ext cx="936782" cy="859332"/>
          </a:xfrm>
          <a:custGeom>
            <a:avLst/>
            <a:gdLst>
              <a:gd name="connsiteX0" fmla="*/ 0 w 800708"/>
              <a:gd name="connsiteY0" fmla="*/ 133454 h 852609"/>
              <a:gd name="connsiteX1" fmla="*/ 133454 w 800708"/>
              <a:gd name="connsiteY1" fmla="*/ 0 h 852609"/>
              <a:gd name="connsiteX2" fmla="*/ 667254 w 800708"/>
              <a:gd name="connsiteY2" fmla="*/ 0 h 852609"/>
              <a:gd name="connsiteX3" fmla="*/ 800708 w 800708"/>
              <a:gd name="connsiteY3" fmla="*/ 133454 h 852609"/>
              <a:gd name="connsiteX4" fmla="*/ 800708 w 800708"/>
              <a:gd name="connsiteY4" fmla="*/ 719155 h 852609"/>
              <a:gd name="connsiteX5" fmla="*/ 667254 w 800708"/>
              <a:gd name="connsiteY5" fmla="*/ 852609 h 852609"/>
              <a:gd name="connsiteX6" fmla="*/ 133454 w 800708"/>
              <a:gd name="connsiteY6" fmla="*/ 852609 h 852609"/>
              <a:gd name="connsiteX7" fmla="*/ 0 w 800708"/>
              <a:gd name="connsiteY7" fmla="*/ 719155 h 852609"/>
              <a:gd name="connsiteX8" fmla="*/ 0 w 800708"/>
              <a:gd name="connsiteY8" fmla="*/ 133454 h 852609"/>
              <a:gd name="connsiteX0" fmla="*/ 0 w 803455"/>
              <a:gd name="connsiteY0" fmla="*/ 133454 h 859332"/>
              <a:gd name="connsiteX1" fmla="*/ 133454 w 803455"/>
              <a:gd name="connsiteY1" fmla="*/ 0 h 859332"/>
              <a:gd name="connsiteX2" fmla="*/ 667254 w 803455"/>
              <a:gd name="connsiteY2" fmla="*/ 0 h 859332"/>
              <a:gd name="connsiteX3" fmla="*/ 800708 w 803455"/>
              <a:gd name="connsiteY3" fmla="*/ 133454 h 859332"/>
              <a:gd name="connsiteX4" fmla="*/ 800708 w 803455"/>
              <a:gd name="connsiteY4" fmla="*/ 719155 h 859332"/>
              <a:gd name="connsiteX5" fmla="*/ 747937 w 803455"/>
              <a:gd name="connsiteY5" fmla="*/ 859332 h 859332"/>
              <a:gd name="connsiteX6" fmla="*/ 133454 w 803455"/>
              <a:gd name="connsiteY6" fmla="*/ 852609 h 859332"/>
              <a:gd name="connsiteX7" fmla="*/ 0 w 803455"/>
              <a:gd name="connsiteY7" fmla="*/ 719155 h 859332"/>
              <a:gd name="connsiteX8" fmla="*/ 0 w 803455"/>
              <a:gd name="connsiteY8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667254 w 800708"/>
              <a:gd name="connsiteY2" fmla="*/ 0 h 859332"/>
              <a:gd name="connsiteX3" fmla="*/ 800708 w 800708"/>
              <a:gd name="connsiteY3" fmla="*/ 133454 h 859332"/>
              <a:gd name="connsiteX4" fmla="*/ 747937 w 800708"/>
              <a:gd name="connsiteY4" fmla="*/ 859332 h 859332"/>
              <a:gd name="connsiteX5" fmla="*/ 133454 w 800708"/>
              <a:gd name="connsiteY5" fmla="*/ 852609 h 859332"/>
              <a:gd name="connsiteX6" fmla="*/ 0 w 800708"/>
              <a:gd name="connsiteY6" fmla="*/ 719155 h 859332"/>
              <a:gd name="connsiteX7" fmla="*/ 0 w 800708"/>
              <a:gd name="connsiteY7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667254 w 800708"/>
              <a:gd name="connsiteY2" fmla="*/ 0 h 859332"/>
              <a:gd name="connsiteX3" fmla="*/ 800708 w 800708"/>
              <a:gd name="connsiteY3" fmla="*/ 133454 h 859332"/>
              <a:gd name="connsiteX4" fmla="*/ 795002 w 800708"/>
              <a:gd name="connsiteY4" fmla="*/ 859332 h 859332"/>
              <a:gd name="connsiteX5" fmla="*/ 133454 w 800708"/>
              <a:gd name="connsiteY5" fmla="*/ 852609 h 859332"/>
              <a:gd name="connsiteX6" fmla="*/ 0 w 800708"/>
              <a:gd name="connsiteY6" fmla="*/ 719155 h 859332"/>
              <a:gd name="connsiteX7" fmla="*/ 0 w 800708"/>
              <a:gd name="connsiteY7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800708 w 800708"/>
              <a:gd name="connsiteY2" fmla="*/ 133454 h 859332"/>
              <a:gd name="connsiteX3" fmla="*/ 795002 w 800708"/>
              <a:gd name="connsiteY3" fmla="*/ 859332 h 859332"/>
              <a:gd name="connsiteX4" fmla="*/ 133454 w 800708"/>
              <a:gd name="connsiteY4" fmla="*/ 852609 h 859332"/>
              <a:gd name="connsiteX5" fmla="*/ 0 w 800708"/>
              <a:gd name="connsiteY5" fmla="*/ 719155 h 859332"/>
              <a:gd name="connsiteX6" fmla="*/ 0 w 800708"/>
              <a:gd name="connsiteY6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800708 w 800708"/>
              <a:gd name="connsiteY2" fmla="*/ 12431 h 859332"/>
              <a:gd name="connsiteX3" fmla="*/ 795002 w 800708"/>
              <a:gd name="connsiteY3" fmla="*/ 859332 h 859332"/>
              <a:gd name="connsiteX4" fmla="*/ 133454 w 800708"/>
              <a:gd name="connsiteY4" fmla="*/ 852609 h 859332"/>
              <a:gd name="connsiteX5" fmla="*/ 0 w 800708"/>
              <a:gd name="connsiteY5" fmla="*/ 719155 h 859332"/>
              <a:gd name="connsiteX6" fmla="*/ 0 w 800708"/>
              <a:gd name="connsiteY6" fmla="*/ 133454 h 85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708" h="859332">
                <a:moveTo>
                  <a:pt x="0" y="133454"/>
                </a:moveTo>
                <a:cubicBezTo>
                  <a:pt x="0" y="59749"/>
                  <a:pt x="59749" y="0"/>
                  <a:pt x="133454" y="0"/>
                </a:cubicBezTo>
                <a:lnTo>
                  <a:pt x="800708" y="12431"/>
                </a:lnTo>
                <a:lnTo>
                  <a:pt x="795002" y="859332"/>
                </a:lnTo>
                <a:cubicBezTo>
                  <a:pt x="617069" y="859332"/>
                  <a:pt x="311387" y="852609"/>
                  <a:pt x="133454" y="852609"/>
                </a:cubicBezTo>
                <a:cubicBezTo>
                  <a:pt x="59749" y="852609"/>
                  <a:pt x="0" y="792860"/>
                  <a:pt x="0" y="719155"/>
                </a:cubicBezTo>
                <a:lnTo>
                  <a:pt x="0" y="13345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hu-HU" sz="1400" b="1" dirty="0">
                <a:solidFill>
                  <a:schemeClr val="bg1"/>
                </a:solidFill>
                <a:latin typeface="Dyslexie" pitchFamily="2" charset="0"/>
              </a:rPr>
              <a:t>S15 T1-5 L5</a:t>
            </a:r>
          </a:p>
        </p:txBody>
      </p:sp>
      <p:sp>
        <p:nvSpPr>
          <p:cNvPr id="5" name="Lekerekített téglalap 39">
            <a:extLst>
              <a:ext uri="{FF2B5EF4-FFF2-40B4-BE49-F238E27FC236}">
                <a16:creationId xmlns:a16="http://schemas.microsoft.com/office/drawing/2014/main" id="{F98D4F1D-F3E9-2C34-25B0-C193B01F8E0F}"/>
              </a:ext>
            </a:extLst>
          </p:cNvPr>
          <p:cNvSpPr/>
          <p:nvPr/>
        </p:nvSpPr>
        <p:spPr>
          <a:xfrm>
            <a:off x="1772816" y="206643"/>
            <a:ext cx="3922906" cy="967248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FCD2167-0C6C-BDF3-C78C-2C31F23FA625}"/>
              </a:ext>
            </a:extLst>
          </p:cNvPr>
          <p:cNvSpPr txBox="1"/>
          <p:nvPr/>
        </p:nvSpPr>
        <p:spPr>
          <a:xfrm>
            <a:off x="1736812" y="850655"/>
            <a:ext cx="91242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700" dirty="0" err="1">
                <a:solidFill>
                  <a:srgbClr val="002060"/>
                </a:solidFill>
                <a:latin typeface="Dyslexie" pitchFamily="2" charset="0"/>
              </a:rPr>
              <a:t>Gruppo</a:t>
            </a:r>
            <a:r>
              <a:rPr lang="hu-HU" sz="1700" dirty="0">
                <a:solidFill>
                  <a:srgbClr val="002060"/>
                </a:solidFill>
                <a:latin typeface="Dyslexie" pitchFamily="2" charset="0"/>
              </a:rPr>
              <a:t>: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99195B5A-1CBE-ACB8-5C67-6A06B487F7E6}"/>
              </a:ext>
            </a:extLst>
          </p:cNvPr>
          <p:cNvSpPr txBox="1"/>
          <p:nvPr/>
        </p:nvSpPr>
        <p:spPr>
          <a:xfrm>
            <a:off x="1778739" y="248670"/>
            <a:ext cx="3922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615940" algn="l"/>
              </a:tabLst>
            </a:pPr>
            <a:r>
              <a:rPr lang="hu-HU" sz="2000" b="1" cap="all" dirty="0">
                <a:solidFill>
                  <a:srgbClr val="002060"/>
                </a:solidFill>
                <a:latin typeface="Dyslexie" pitchFamily="2" charset="0"/>
              </a:rPr>
              <a:t>IN VACANZA CON CANNELLA</a:t>
            </a:r>
          </a:p>
        </p:txBody>
      </p:sp>
      <p:pic>
        <p:nvPicPr>
          <p:cNvPr id="13" name="Imagen 3">
            <a:extLst>
              <a:ext uri="{FF2B5EF4-FFF2-40B4-BE49-F238E27FC236}">
                <a16:creationId xmlns:a16="http://schemas.microsoft.com/office/drawing/2014/main" id="{B7F48695-494B-B7A9-DCB8-72B6F2E65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7192" y="607846"/>
            <a:ext cx="526577" cy="564734"/>
          </a:xfrm>
          <a:prstGeom prst="rect">
            <a:avLst/>
          </a:prstGeom>
        </p:spPr>
      </p:pic>
      <p:sp>
        <p:nvSpPr>
          <p:cNvPr id="10" name="Lekerekített téglalap 10">
            <a:extLst>
              <a:ext uri="{FF2B5EF4-FFF2-40B4-BE49-F238E27FC236}">
                <a16:creationId xmlns:a16="http://schemas.microsoft.com/office/drawing/2014/main" id="{8A775D20-0C6D-4058-B036-4F76C7FD6E84}"/>
              </a:ext>
            </a:extLst>
          </p:cNvPr>
          <p:cNvSpPr/>
          <p:nvPr/>
        </p:nvSpPr>
        <p:spPr>
          <a:xfrm>
            <a:off x="368660" y="2108684"/>
            <a:ext cx="6120680" cy="7488832"/>
          </a:xfrm>
          <a:prstGeom prst="roundRect">
            <a:avLst>
              <a:gd name="adj" fmla="val 3260"/>
            </a:avLst>
          </a:prstGeom>
          <a:noFill/>
          <a:ln w="381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>
              <a:spcBef>
                <a:spcPts val="1200"/>
              </a:spcBef>
              <a:spcAft>
                <a:spcPts val="600"/>
              </a:spcAft>
              <a:tabLst>
                <a:tab pos="3405188" algn="l"/>
                <a:tab pos="5465763" algn="l"/>
              </a:tabLst>
            </a:pPr>
            <a:endParaRPr lang="hu-HU" sz="300" dirty="0">
              <a:solidFill>
                <a:schemeClr val="tx1"/>
              </a:solidFill>
              <a:latin typeface="Dyslexie" pitchFamily="2" charset="0"/>
            </a:endParaRPr>
          </a:p>
        </p:txBody>
      </p:sp>
      <p:sp>
        <p:nvSpPr>
          <p:cNvPr id="11" name="Google Shape;489;p24"/>
          <p:cNvSpPr/>
          <p:nvPr/>
        </p:nvSpPr>
        <p:spPr>
          <a:xfrm>
            <a:off x="1412775" y="1280592"/>
            <a:ext cx="5076565" cy="646941"/>
          </a:xfrm>
          <a:prstGeom prst="roundRect">
            <a:avLst>
              <a:gd name="adj" fmla="val 16667"/>
            </a:avLst>
          </a:prstGeom>
          <a:solidFill>
            <a:srgbClr val="548235"/>
          </a:solidFill>
          <a:ln>
            <a:solidFill>
              <a:srgbClr val="548235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Chiusura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del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progetto</a:t>
            </a:r>
            <a:br>
              <a:rPr lang="hu-HU" sz="1600" b="1" dirty="0">
                <a:solidFill>
                  <a:schemeClr val="lt1"/>
                </a:solidFill>
                <a:latin typeface="Dyslexie" pitchFamily="2" charset="0"/>
              </a:rPr>
            </a:b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Compila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il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modulo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di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autovalutazione</a:t>
            </a:r>
            <a:endParaRPr lang="hu-HU" sz="1600" b="1" dirty="0">
              <a:solidFill>
                <a:schemeClr val="lt1"/>
              </a:solidFill>
              <a:latin typeface="Dyslexie" pitchFamily="2" charset="0"/>
            </a:endParaRPr>
          </a:p>
        </p:txBody>
      </p:sp>
      <p:pic>
        <p:nvPicPr>
          <p:cNvPr id="14" name="Google Shape;48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668" y="1280592"/>
            <a:ext cx="689694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Lekerekített téglalap 10">
            <a:extLst>
              <a:ext uri="{FF2B5EF4-FFF2-40B4-BE49-F238E27FC236}">
                <a16:creationId xmlns:a16="http://schemas.microsoft.com/office/drawing/2014/main" id="{8A775D20-0C6D-4058-B036-4F76C7FD6E84}"/>
              </a:ext>
            </a:extLst>
          </p:cNvPr>
          <p:cNvSpPr/>
          <p:nvPr/>
        </p:nvSpPr>
        <p:spPr>
          <a:xfrm>
            <a:off x="368660" y="2108684"/>
            <a:ext cx="6120680" cy="7488832"/>
          </a:xfrm>
          <a:prstGeom prst="roundRect">
            <a:avLst>
              <a:gd name="adj" fmla="val 3260"/>
            </a:avLst>
          </a:prstGeom>
          <a:noFill/>
          <a:ln w="381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spcBef>
                <a:spcPts val="3600"/>
              </a:spcBef>
            </a:pP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1.Ti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è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piaciuto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questo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progetto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? (emoji) /Come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ti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sei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sentito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riguardo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a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questo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progetto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? (emoji)</a:t>
            </a:r>
          </a:p>
          <a:p>
            <a:pPr lvl="0">
              <a:spcBef>
                <a:spcPts val="1200"/>
              </a:spcBef>
            </a:pPr>
            <a:endParaRPr lang="hu-HU" sz="1100" b="1" dirty="0">
              <a:solidFill>
                <a:schemeClr val="dk1"/>
              </a:solidFill>
              <a:latin typeface="Dyslexie" pitchFamily="2" charset="0"/>
              <a:ea typeface="Arial"/>
              <a:cs typeface="Arial"/>
            </a:endParaRPr>
          </a:p>
          <a:p>
            <a:pPr lvl="0">
              <a:spcBef>
                <a:spcPts val="1200"/>
              </a:spcBef>
            </a:pPr>
            <a:endParaRPr lang="hu-HU" sz="1100" b="1" dirty="0">
              <a:solidFill>
                <a:schemeClr val="dk1"/>
              </a:solidFill>
              <a:latin typeface="Dyslexie" pitchFamily="2" charset="0"/>
              <a:ea typeface="Arial"/>
              <a:cs typeface="Arial"/>
            </a:endParaRPr>
          </a:p>
          <a:p>
            <a:pPr lvl="0">
              <a:spcBef>
                <a:spcPts val="1200"/>
              </a:spcBef>
            </a:pP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2. In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quali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ambiti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hai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imparato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di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più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dal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progetto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? Ordinate le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aree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numerandole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da 1 a 8. (1 indica il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massimo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e 8 il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minimo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).</a:t>
            </a: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Trovare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nuove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idee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nella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costruzione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di robot</a:t>
            </a: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Trovare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nuove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idee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nella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programmazione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Cooperare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con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compagni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di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squadra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Imparare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a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comprendere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meglio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testi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della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storia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Trovare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modi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creativi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per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sviluppare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personaggi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o il background</a:t>
            </a: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Comunicare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in modo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efficiente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Risolvere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problem</a:t>
            </a:r>
          </a:p>
          <a:p>
            <a:pPr marL="171450" lvl="0" indent="-171450">
              <a:lnSpc>
                <a:spcPct val="115000"/>
              </a:lnSpc>
              <a:spcBef>
                <a:spcPts val="600"/>
              </a:spcBef>
              <a:buClr>
                <a:schemeClr val="dk1"/>
              </a:buClr>
              <a:buSzPct val="150000"/>
              <a:buFont typeface="Wingdings" panose="05000000000000000000" pitchFamily="2" charset="2"/>
              <a:buChar char="o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Discutere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e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concordare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in modo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efficiente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durante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il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lavoro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di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gruppo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  <a:p>
            <a:pPr lvl="0">
              <a:spcBef>
                <a:spcPts val="1200"/>
              </a:spcBef>
            </a:pPr>
            <a:endParaRPr lang="en-US" sz="1100" b="1" dirty="0">
              <a:solidFill>
                <a:schemeClr val="dk1"/>
              </a:solidFill>
              <a:latin typeface="Dyslexie" pitchFamily="2" charset="0"/>
              <a:ea typeface="Arial"/>
              <a:cs typeface="Arial"/>
            </a:endParaRPr>
          </a:p>
          <a:p>
            <a:pPr lvl="0">
              <a:spcBef>
                <a:spcPts val="1200"/>
              </a:spcBef>
            </a:pP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3. Qual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è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stato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il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tuo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più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grande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successo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? (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domanda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aperta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)</a:t>
            </a:r>
          </a:p>
          <a:p>
            <a:pPr lvl="0">
              <a:spcBef>
                <a:spcPts val="1200"/>
              </a:spcBef>
            </a:pPr>
            <a:r>
              <a:rPr lang="hu-HU" sz="11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					</a:t>
            </a:r>
            <a:r>
              <a:rPr lang="en-US" sz="11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	</a:t>
            </a:r>
            <a:endParaRPr lang="en-US" sz="1100" dirty="0">
              <a:latin typeface="Dyslexie" pitchFamily="2" charset="0"/>
            </a:endParaRPr>
          </a:p>
          <a:p>
            <a:pPr lvl="0">
              <a:spcBef>
                <a:spcPts val="1200"/>
              </a:spcBef>
            </a:pP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4. Qual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è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stata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la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tua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parte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preferita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del 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progetto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?(</a:t>
            </a:r>
            <a:r>
              <a:rPr lang="en-US" sz="1100" b="1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scegliere</a:t>
            </a:r>
            <a:r>
              <a:rPr lang="en-US" sz="1100" b="1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1)</a:t>
            </a:r>
          </a:p>
          <a:p>
            <a:pPr marL="444500" lvl="0" indent="-171450"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La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lezione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di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riscaldamento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  <a:p>
            <a:pPr marL="444500" lvl="0" indent="-171450"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Il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trattamento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del testo</a:t>
            </a:r>
          </a:p>
          <a:p>
            <a:pPr marL="444500" lvl="0" indent="-171450"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Costruire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robot</a:t>
            </a:r>
          </a:p>
          <a:p>
            <a:pPr marL="444500" lvl="0" indent="-171450"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Programmare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i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robot</a:t>
            </a:r>
          </a:p>
          <a:p>
            <a:pPr marL="444500" lvl="0" indent="-171450">
              <a:spcBef>
                <a:spcPts val="1200"/>
              </a:spcBef>
              <a:buClr>
                <a:schemeClr val="dk1"/>
              </a:buClr>
              <a:buSzPts val="1100"/>
              <a:buFont typeface="Wingdings" panose="05000000000000000000" pitchFamily="2" charset="2"/>
              <a:buChar char="q"/>
            </a:pP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Rappresentare</a:t>
            </a:r>
            <a:r>
              <a:rPr lang="en-US" sz="1100" dirty="0">
                <a:solidFill>
                  <a:schemeClr val="dk1"/>
                </a:solidFill>
                <a:latin typeface="Dyslexie" pitchFamily="2" charset="0"/>
              </a:rPr>
              <a:t> la </a:t>
            </a:r>
            <a:r>
              <a:rPr lang="en-US" sz="1100" dirty="0" err="1">
                <a:solidFill>
                  <a:schemeClr val="dk1"/>
                </a:solidFill>
                <a:latin typeface="Dyslexie" pitchFamily="2" charset="0"/>
              </a:rPr>
              <a:t>storia</a:t>
            </a:r>
            <a:endParaRPr lang="en-US" sz="1100" dirty="0">
              <a:solidFill>
                <a:schemeClr val="dk1"/>
              </a:solidFill>
              <a:latin typeface="Dyslexie" pitchFamily="2" charset="0"/>
            </a:endParaRPr>
          </a:p>
        </p:txBody>
      </p:sp>
      <p:pic>
        <p:nvPicPr>
          <p:cNvPr id="16" name="Kép 35" descr="Móricz Zsigmod: Iciri-piciri | Sutor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2740" y="2726548"/>
            <a:ext cx="771525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Kép 36" descr="A felszólító módú igék hosszabb és rövidebb alakja | Sutori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0906" y="2687430"/>
            <a:ext cx="58102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Kép 37" descr="smiley face happy PNG image with transparent background | TOP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594" y="2802748"/>
            <a:ext cx="447675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Kép 38" descr="Pin em Stopp✋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74"/>
          <a:stretch>
            <a:fillRect/>
          </a:stretch>
        </p:blipFill>
        <p:spPr bwMode="auto">
          <a:xfrm>
            <a:off x="5045936" y="2788461"/>
            <a:ext cx="4572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Who cares emoticon Stock Vector by ©yayayoyo 4949840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881" y="2788461"/>
            <a:ext cx="832903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596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Lekerekített téglalap 9"/>
          <p:cNvSpPr/>
          <p:nvPr/>
        </p:nvSpPr>
        <p:spPr>
          <a:xfrm>
            <a:off x="5874626" y="198513"/>
            <a:ext cx="936782" cy="859332"/>
          </a:xfrm>
          <a:custGeom>
            <a:avLst/>
            <a:gdLst>
              <a:gd name="connsiteX0" fmla="*/ 0 w 800708"/>
              <a:gd name="connsiteY0" fmla="*/ 133454 h 852609"/>
              <a:gd name="connsiteX1" fmla="*/ 133454 w 800708"/>
              <a:gd name="connsiteY1" fmla="*/ 0 h 852609"/>
              <a:gd name="connsiteX2" fmla="*/ 667254 w 800708"/>
              <a:gd name="connsiteY2" fmla="*/ 0 h 852609"/>
              <a:gd name="connsiteX3" fmla="*/ 800708 w 800708"/>
              <a:gd name="connsiteY3" fmla="*/ 133454 h 852609"/>
              <a:gd name="connsiteX4" fmla="*/ 800708 w 800708"/>
              <a:gd name="connsiteY4" fmla="*/ 719155 h 852609"/>
              <a:gd name="connsiteX5" fmla="*/ 667254 w 800708"/>
              <a:gd name="connsiteY5" fmla="*/ 852609 h 852609"/>
              <a:gd name="connsiteX6" fmla="*/ 133454 w 800708"/>
              <a:gd name="connsiteY6" fmla="*/ 852609 h 852609"/>
              <a:gd name="connsiteX7" fmla="*/ 0 w 800708"/>
              <a:gd name="connsiteY7" fmla="*/ 719155 h 852609"/>
              <a:gd name="connsiteX8" fmla="*/ 0 w 800708"/>
              <a:gd name="connsiteY8" fmla="*/ 133454 h 852609"/>
              <a:gd name="connsiteX0" fmla="*/ 0 w 803455"/>
              <a:gd name="connsiteY0" fmla="*/ 133454 h 859332"/>
              <a:gd name="connsiteX1" fmla="*/ 133454 w 803455"/>
              <a:gd name="connsiteY1" fmla="*/ 0 h 859332"/>
              <a:gd name="connsiteX2" fmla="*/ 667254 w 803455"/>
              <a:gd name="connsiteY2" fmla="*/ 0 h 859332"/>
              <a:gd name="connsiteX3" fmla="*/ 800708 w 803455"/>
              <a:gd name="connsiteY3" fmla="*/ 133454 h 859332"/>
              <a:gd name="connsiteX4" fmla="*/ 800708 w 803455"/>
              <a:gd name="connsiteY4" fmla="*/ 719155 h 859332"/>
              <a:gd name="connsiteX5" fmla="*/ 747937 w 803455"/>
              <a:gd name="connsiteY5" fmla="*/ 859332 h 859332"/>
              <a:gd name="connsiteX6" fmla="*/ 133454 w 803455"/>
              <a:gd name="connsiteY6" fmla="*/ 852609 h 859332"/>
              <a:gd name="connsiteX7" fmla="*/ 0 w 803455"/>
              <a:gd name="connsiteY7" fmla="*/ 719155 h 859332"/>
              <a:gd name="connsiteX8" fmla="*/ 0 w 803455"/>
              <a:gd name="connsiteY8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667254 w 800708"/>
              <a:gd name="connsiteY2" fmla="*/ 0 h 859332"/>
              <a:gd name="connsiteX3" fmla="*/ 800708 w 800708"/>
              <a:gd name="connsiteY3" fmla="*/ 133454 h 859332"/>
              <a:gd name="connsiteX4" fmla="*/ 747937 w 800708"/>
              <a:gd name="connsiteY4" fmla="*/ 859332 h 859332"/>
              <a:gd name="connsiteX5" fmla="*/ 133454 w 800708"/>
              <a:gd name="connsiteY5" fmla="*/ 852609 h 859332"/>
              <a:gd name="connsiteX6" fmla="*/ 0 w 800708"/>
              <a:gd name="connsiteY6" fmla="*/ 719155 h 859332"/>
              <a:gd name="connsiteX7" fmla="*/ 0 w 800708"/>
              <a:gd name="connsiteY7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667254 w 800708"/>
              <a:gd name="connsiteY2" fmla="*/ 0 h 859332"/>
              <a:gd name="connsiteX3" fmla="*/ 800708 w 800708"/>
              <a:gd name="connsiteY3" fmla="*/ 133454 h 859332"/>
              <a:gd name="connsiteX4" fmla="*/ 795002 w 800708"/>
              <a:gd name="connsiteY4" fmla="*/ 859332 h 859332"/>
              <a:gd name="connsiteX5" fmla="*/ 133454 w 800708"/>
              <a:gd name="connsiteY5" fmla="*/ 852609 h 859332"/>
              <a:gd name="connsiteX6" fmla="*/ 0 w 800708"/>
              <a:gd name="connsiteY6" fmla="*/ 719155 h 859332"/>
              <a:gd name="connsiteX7" fmla="*/ 0 w 800708"/>
              <a:gd name="connsiteY7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800708 w 800708"/>
              <a:gd name="connsiteY2" fmla="*/ 133454 h 859332"/>
              <a:gd name="connsiteX3" fmla="*/ 795002 w 800708"/>
              <a:gd name="connsiteY3" fmla="*/ 859332 h 859332"/>
              <a:gd name="connsiteX4" fmla="*/ 133454 w 800708"/>
              <a:gd name="connsiteY4" fmla="*/ 852609 h 859332"/>
              <a:gd name="connsiteX5" fmla="*/ 0 w 800708"/>
              <a:gd name="connsiteY5" fmla="*/ 719155 h 859332"/>
              <a:gd name="connsiteX6" fmla="*/ 0 w 800708"/>
              <a:gd name="connsiteY6" fmla="*/ 133454 h 859332"/>
              <a:gd name="connsiteX0" fmla="*/ 0 w 800708"/>
              <a:gd name="connsiteY0" fmla="*/ 133454 h 859332"/>
              <a:gd name="connsiteX1" fmla="*/ 133454 w 800708"/>
              <a:gd name="connsiteY1" fmla="*/ 0 h 859332"/>
              <a:gd name="connsiteX2" fmla="*/ 800708 w 800708"/>
              <a:gd name="connsiteY2" fmla="*/ 12431 h 859332"/>
              <a:gd name="connsiteX3" fmla="*/ 795002 w 800708"/>
              <a:gd name="connsiteY3" fmla="*/ 859332 h 859332"/>
              <a:gd name="connsiteX4" fmla="*/ 133454 w 800708"/>
              <a:gd name="connsiteY4" fmla="*/ 852609 h 859332"/>
              <a:gd name="connsiteX5" fmla="*/ 0 w 800708"/>
              <a:gd name="connsiteY5" fmla="*/ 719155 h 859332"/>
              <a:gd name="connsiteX6" fmla="*/ 0 w 800708"/>
              <a:gd name="connsiteY6" fmla="*/ 133454 h 85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0708" h="859332">
                <a:moveTo>
                  <a:pt x="0" y="133454"/>
                </a:moveTo>
                <a:cubicBezTo>
                  <a:pt x="0" y="59749"/>
                  <a:pt x="59749" y="0"/>
                  <a:pt x="133454" y="0"/>
                </a:cubicBezTo>
                <a:lnTo>
                  <a:pt x="800708" y="12431"/>
                </a:lnTo>
                <a:lnTo>
                  <a:pt x="795002" y="859332"/>
                </a:lnTo>
                <a:cubicBezTo>
                  <a:pt x="617069" y="859332"/>
                  <a:pt x="311387" y="852609"/>
                  <a:pt x="133454" y="852609"/>
                </a:cubicBezTo>
                <a:cubicBezTo>
                  <a:pt x="59749" y="852609"/>
                  <a:pt x="0" y="792860"/>
                  <a:pt x="0" y="719155"/>
                </a:cubicBezTo>
                <a:lnTo>
                  <a:pt x="0" y="13345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300"/>
              </a:spcAft>
            </a:pPr>
            <a:r>
              <a:rPr lang="hu-HU" sz="1400" b="1" dirty="0">
                <a:solidFill>
                  <a:schemeClr val="bg1"/>
                </a:solidFill>
                <a:latin typeface="Dyslexie" pitchFamily="2" charset="0"/>
              </a:rPr>
              <a:t>S15 T1-5 L5</a:t>
            </a:r>
          </a:p>
        </p:txBody>
      </p:sp>
      <p:sp>
        <p:nvSpPr>
          <p:cNvPr id="5" name="Lekerekített téglalap 39">
            <a:extLst>
              <a:ext uri="{FF2B5EF4-FFF2-40B4-BE49-F238E27FC236}">
                <a16:creationId xmlns:a16="http://schemas.microsoft.com/office/drawing/2014/main" id="{F98D4F1D-F3E9-2C34-25B0-C193B01F8E0F}"/>
              </a:ext>
            </a:extLst>
          </p:cNvPr>
          <p:cNvSpPr/>
          <p:nvPr/>
        </p:nvSpPr>
        <p:spPr>
          <a:xfrm>
            <a:off x="1772816" y="206643"/>
            <a:ext cx="3922906" cy="967248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5FCD2167-0C6C-BDF3-C78C-2C31F23FA625}"/>
              </a:ext>
            </a:extLst>
          </p:cNvPr>
          <p:cNvSpPr txBox="1"/>
          <p:nvPr/>
        </p:nvSpPr>
        <p:spPr>
          <a:xfrm>
            <a:off x="1736812" y="850655"/>
            <a:ext cx="91242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700" dirty="0" err="1">
                <a:solidFill>
                  <a:srgbClr val="002060"/>
                </a:solidFill>
                <a:latin typeface="Dyslexie" pitchFamily="2" charset="0"/>
              </a:rPr>
              <a:t>Gruppo</a:t>
            </a:r>
            <a:r>
              <a:rPr lang="hu-HU" sz="1700" dirty="0">
                <a:solidFill>
                  <a:srgbClr val="002060"/>
                </a:solidFill>
                <a:latin typeface="Dyslexie" pitchFamily="2" charset="0"/>
              </a:rPr>
              <a:t>:</a:t>
            </a:r>
          </a:p>
        </p:txBody>
      </p: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99195B5A-1CBE-ACB8-5C67-6A06B487F7E6}"/>
              </a:ext>
            </a:extLst>
          </p:cNvPr>
          <p:cNvSpPr txBox="1"/>
          <p:nvPr/>
        </p:nvSpPr>
        <p:spPr>
          <a:xfrm>
            <a:off x="1778739" y="248670"/>
            <a:ext cx="39229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615940" algn="l"/>
              </a:tabLst>
            </a:pPr>
            <a:r>
              <a:rPr lang="hu-HU" sz="2000" b="1" cap="all" dirty="0">
                <a:solidFill>
                  <a:srgbClr val="002060"/>
                </a:solidFill>
                <a:latin typeface="Dyslexie" pitchFamily="2" charset="0"/>
              </a:rPr>
              <a:t>IN VACANZA CON CANNELLA</a:t>
            </a:r>
          </a:p>
        </p:txBody>
      </p:sp>
      <p:pic>
        <p:nvPicPr>
          <p:cNvPr id="13" name="Imagen 3">
            <a:extLst>
              <a:ext uri="{FF2B5EF4-FFF2-40B4-BE49-F238E27FC236}">
                <a16:creationId xmlns:a16="http://schemas.microsoft.com/office/drawing/2014/main" id="{B7F48695-494B-B7A9-DCB8-72B6F2E655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7192" y="607846"/>
            <a:ext cx="526577" cy="564734"/>
          </a:xfrm>
          <a:prstGeom prst="rect">
            <a:avLst/>
          </a:prstGeom>
        </p:spPr>
      </p:pic>
      <p:sp>
        <p:nvSpPr>
          <p:cNvPr id="22" name="Lekerekített téglalap 10">
            <a:extLst>
              <a:ext uri="{FF2B5EF4-FFF2-40B4-BE49-F238E27FC236}">
                <a16:creationId xmlns:a16="http://schemas.microsoft.com/office/drawing/2014/main" id="{8A775D20-0C6D-4058-B036-4F76C7FD6E84}"/>
              </a:ext>
            </a:extLst>
          </p:cNvPr>
          <p:cNvSpPr/>
          <p:nvPr/>
        </p:nvSpPr>
        <p:spPr>
          <a:xfrm>
            <a:off x="368660" y="2108684"/>
            <a:ext cx="6120680" cy="7488832"/>
          </a:xfrm>
          <a:prstGeom prst="roundRect">
            <a:avLst>
              <a:gd name="adj" fmla="val 3260"/>
            </a:avLst>
          </a:prstGeom>
          <a:noFill/>
          <a:ln w="381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>
              <a:spcBef>
                <a:spcPts val="1200"/>
              </a:spcBef>
              <a:spcAft>
                <a:spcPts val="600"/>
              </a:spcAft>
              <a:tabLst>
                <a:tab pos="3405188" algn="l"/>
                <a:tab pos="5465763" algn="l"/>
              </a:tabLst>
            </a:pPr>
            <a:endParaRPr lang="hu-HU" sz="300" dirty="0">
              <a:solidFill>
                <a:schemeClr val="tx1"/>
              </a:solidFill>
              <a:latin typeface="Dyslexie" pitchFamily="2" charset="0"/>
            </a:endParaRPr>
          </a:p>
        </p:txBody>
      </p:sp>
      <p:sp>
        <p:nvSpPr>
          <p:cNvPr id="23" name="Google Shape;489;p24"/>
          <p:cNvSpPr/>
          <p:nvPr/>
        </p:nvSpPr>
        <p:spPr>
          <a:xfrm>
            <a:off x="1412775" y="1280592"/>
            <a:ext cx="5076565" cy="646941"/>
          </a:xfrm>
          <a:prstGeom prst="roundRect">
            <a:avLst>
              <a:gd name="adj" fmla="val 16667"/>
            </a:avLst>
          </a:prstGeom>
          <a:solidFill>
            <a:srgbClr val="548235"/>
          </a:solidFill>
          <a:ln>
            <a:solidFill>
              <a:srgbClr val="548235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Chiusura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del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progetto</a:t>
            </a:r>
            <a:br>
              <a:rPr lang="hu-HU" sz="1600" b="1" dirty="0">
                <a:solidFill>
                  <a:schemeClr val="lt1"/>
                </a:solidFill>
                <a:latin typeface="Dyslexie" pitchFamily="2" charset="0"/>
              </a:rPr>
            </a:b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Compila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il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modulo</a:t>
            </a:r>
            <a:r>
              <a:rPr lang="hu-HU" sz="1600" b="1" dirty="0">
                <a:solidFill>
                  <a:schemeClr val="lt1"/>
                </a:solidFill>
                <a:latin typeface="Dyslexie" pitchFamily="2" charset="0"/>
              </a:rPr>
              <a:t> di </a:t>
            </a:r>
            <a:r>
              <a:rPr lang="hu-HU" sz="1600" b="1" dirty="0" err="1">
                <a:solidFill>
                  <a:schemeClr val="lt1"/>
                </a:solidFill>
                <a:latin typeface="Dyslexie" pitchFamily="2" charset="0"/>
              </a:rPr>
              <a:t>autovalutazione</a:t>
            </a:r>
            <a:endParaRPr lang="hu-HU" sz="1600" b="1" dirty="0">
              <a:solidFill>
                <a:schemeClr val="lt1"/>
              </a:solidFill>
              <a:latin typeface="Dyslexie" pitchFamily="2" charset="0"/>
            </a:endParaRPr>
          </a:p>
        </p:txBody>
      </p:sp>
      <p:pic>
        <p:nvPicPr>
          <p:cNvPr id="24" name="Google Shape;48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0668" y="1280592"/>
            <a:ext cx="689694" cy="6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Lekerekített téglalap 10">
            <a:extLst>
              <a:ext uri="{FF2B5EF4-FFF2-40B4-BE49-F238E27FC236}">
                <a16:creationId xmlns:a16="http://schemas.microsoft.com/office/drawing/2014/main" id="{8A775D20-0C6D-4058-B036-4F76C7FD6E84}"/>
              </a:ext>
            </a:extLst>
          </p:cNvPr>
          <p:cNvSpPr/>
          <p:nvPr/>
        </p:nvSpPr>
        <p:spPr>
          <a:xfrm>
            <a:off x="368660" y="2108684"/>
            <a:ext cx="6120680" cy="7488832"/>
          </a:xfrm>
          <a:prstGeom prst="roundRect">
            <a:avLst>
              <a:gd name="adj" fmla="val 3260"/>
            </a:avLst>
          </a:prstGeom>
          <a:noFill/>
          <a:ln w="38100">
            <a:solidFill>
              <a:srgbClr val="5482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>
              <a:spcBef>
                <a:spcPts val="1200"/>
              </a:spcBef>
            </a:pPr>
            <a:endParaRPr lang="hu-HU" sz="1200" b="1" u="sng" dirty="0">
              <a:solidFill>
                <a:schemeClr val="dk1"/>
              </a:solidFill>
              <a:latin typeface="Dyslexie" pitchFamily="2" charset="0"/>
              <a:ea typeface="Arial"/>
              <a:cs typeface="Arial"/>
            </a:endParaRPr>
          </a:p>
          <a:p>
            <a:pPr>
              <a:spcBef>
                <a:spcPts val="1200"/>
              </a:spcBef>
            </a:pPr>
            <a:r>
              <a:rPr lang="en-US" sz="12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5. </a:t>
            </a:r>
            <a:r>
              <a:rPr lang="en-US" sz="1200" b="1" u="sng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Lavoro</a:t>
            </a:r>
            <a:r>
              <a:rPr lang="en-US" sz="12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 di </a:t>
            </a:r>
            <a:r>
              <a:rPr lang="en-US" sz="1200" b="1" u="sng" dirty="0" err="1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gruppo</a:t>
            </a:r>
            <a:r>
              <a:rPr lang="en-US" sz="12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-</a:t>
            </a:r>
            <a:r>
              <a:rPr lang="it-IT" sz="1200" b="1" i="0" u="sng" strike="noStrike" dirty="0">
                <a:solidFill>
                  <a:srgbClr val="000000"/>
                </a:solidFill>
                <a:effectLst/>
              </a:rPr>
              <a:t>valuta per favore le seguenti affermazioni</a:t>
            </a:r>
            <a:endParaRPr lang="en-US" sz="1200" b="1" u="sng" dirty="0">
              <a:solidFill>
                <a:schemeClr val="dk1"/>
              </a:solidFill>
              <a:latin typeface="Dyslexie" pitchFamily="2" charset="0"/>
              <a:ea typeface="Arial"/>
              <a:cs typeface="Arial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Nel nostro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gruppo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ogni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membro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aveva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la propria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responsabilità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Ogni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membro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ha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contribuito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in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egual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misura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al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compito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 </a:t>
            </a: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Ho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ricevuto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aiuto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dai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miei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compagni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di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squadra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ogni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volta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che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ne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avevo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bisogno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Ho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ricevuto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aiuto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dai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membri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di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altre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squadre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ogni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volta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che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ne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avevo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bisogno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Ho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dato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aiuto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ai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miei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compagni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di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squadra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ogni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volta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che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ne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avevano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bisogno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Ho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dato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aiuto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ai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membri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delle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altre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squadre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quando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ne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avevano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bisogno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Ho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ascoltato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le idee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degli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altri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Gli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altri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hanno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ascoltato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le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mie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idee</a:t>
            </a: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Sono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soddisfatto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dei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prodotti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e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della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presentazione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del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mio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gruppo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marL="171450" lvl="0" indent="-171450">
              <a:spcBef>
                <a:spcPts val="1200"/>
              </a:spcBef>
              <a:buSzPct val="150000"/>
              <a:buFont typeface="Wingdings" panose="05000000000000000000" pitchFamily="2" charset="2"/>
              <a:buChar char="o"/>
            </a:pP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Mi è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piaciuta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la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presentazione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degli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altri</a:t>
            </a:r>
            <a:r>
              <a:rPr lang="en-US" sz="1200" dirty="0">
                <a:solidFill>
                  <a:schemeClr val="dk1"/>
                </a:solidFill>
                <a:latin typeface="Dyslexie" pitchFamily="2" charset="0"/>
              </a:rPr>
              <a:t> </a:t>
            </a:r>
            <a:r>
              <a:rPr lang="en-US" sz="1200" dirty="0" err="1">
                <a:solidFill>
                  <a:schemeClr val="dk1"/>
                </a:solidFill>
                <a:latin typeface="Dyslexie" pitchFamily="2" charset="0"/>
              </a:rPr>
              <a:t>gruppi</a:t>
            </a:r>
            <a:endParaRPr lang="en-US" sz="1200" dirty="0">
              <a:solidFill>
                <a:schemeClr val="dk1"/>
              </a:solidFill>
              <a:latin typeface="Dyslexie" pitchFamily="2" charset="0"/>
            </a:endParaRPr>
          </a:p>
          <a:p>
            <a:pPr lvl="0">
              <a:spcBef>
                <a:spcPts val="1200"/>
              </a:spcBef>
            </a:pPr>
            <a:endParaRPr lang="en-US" sz="1200" b="1" u="sng" dirty="0">
              <a:solidFill>
                <a:schemeClr val="dk1"/>
              </a:solidFill>
              <a:latin typeface="Dyslexie" pitchFamily="2" charset="0"/>
              <a:ea typeface="Arial"/>
              <a:cs typeface="Arial"/>
            </a:endParaRPr>
          </a:p>
          <a:p>
            <a:pPr algn="l"/>
            <a:r>
              <a:rPr lang="it-IT" sz="1200" b="1" i="0" u="none" strike="noStrike" dirty="0">
                <a:solidFill>
                  <a:srgbClr val="000000"/>
                </a:solidFill>
                <a:effectLst/>
              </a:rPr>
              <a:t>Se potessi cambiare qualcosa nel progetto, cosa cambieresti?</a:t>
            </a:r>
            <a:endParaRPr lang="it-IT" sz="1200" b="0" i="0" u="none" strike="noStrike" dirty="0">
              <a:solidFill>
                <a:srgbClr val="000000"/>
              </a:solidFill>
              <a:effectLst/>
            </a:endParaRPr>
          </a:p>
          <a:p>
            <a:pPr lvl="0">
              <a:spcBef>
                <a:spcPts val="1800"/>
              </a:spcBef>
            </a:pPr>
            <a:r>
              <a:rPr lang="hu-HU" sz="12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					</a:t>
            </a:r>
            <a:r>
              <a:rPr lang="en-US" sz="1200" b="1" u="sng" dirty="0">
                <a:solidFill>
                  <a:schemeClr val="dk1"/>
                </a:solidFill>
                <a:latin typeface="Dyslexie" pitchFamily="2" charset="0"/>
                <a:ea typeface="Arial"/>
                <a:cs typeface="Arial"/>
              </a:rPr>
              <a:t>	</a:t>
            </a:r>
          </a:p>
          <a:p>
            <a:pPr marL="228600" lvl="0" indent="-228600">
              <a:spcBef>
                <a:spcPts val="1800"/>
              </a:spcBef>
              <a:buAutoNum type="arabicPeriod"/>
            </a:pPr>
            <a:endParaRPr lang="en-US" sz="1100" dirty="0">
              <a:latin typeface="Dyslexi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162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-té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é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gyéni tervezé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679B23C7D7A5444844620F4DA40851E" ma:contentTypeVersion="10" ma:contentTypeDescription="Crear nuevo documento." ma:contentTypeScope="" ma:versionID="595507acd237b8c6f20caf6a91ceaa4a">
  <xsd:schema xmlns:xsd="http://www.w3.org/2001/XMLSchema" xmlns:xs="http://www.w3.org/2001/XMLSchema" xmlns:p="http://schemas.microsoft.com/office/2006/metadata/properties" xmlns:ns2="325ecf15-c651-46de-9f80-e78d65a10361" targetNamespace="http://schemas.microsoft.com/office/2006/metadata/properties" ma:root="true" ma:fieldsID="0f0e0f5e26eba4cd6ede5352e99517e6" ns2:_="">
    <xsd:import namespace="325ecf15-c651-46de-9f80-e78d65a103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5ecf15-c651-46de-9f80-e78d65a103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4FF96FA-8201-4763-9FAC-EBE16B36CF7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37CD520-AC44-455D-8B02-5E2FEC4125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5ecf15-c651-46de-9f80-e78d65a103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AFCC885-CB20-4C53-8546-C40CF044A165}">
  <ds:schemaRefs>
    <ds:schemaRef ds:uri="http://schemas.microsoft.com/office/2006/documentManagement/types"/>
    <ds:schemaRef ds:uri="325ecf15-c651-46de-9f80-e78d65a10361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25772</TotalTime>
  <Words>332</Words>
  <Application>Microsoft Office PowerPoint</Application>
  <PresentationFormat>A4 (210x297 mm)</PresentationFormat>
  <Paragraphs>44</Paragraphs>
  <Slides>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3</vt:i4>
      </vt:variant>
      <vt:variant>
        <vt:lpstr>Diacímek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Dyslexie</vt:lpstr>
      <vt:lpstr>Wingdings</vt:lpstr>
      <vt:lpstr>Office-téma</vt:lpstr>
      <vt:lpstr>Egyéni tervezés</vt:lpstr>
      <vt:lpstr>Diseño personalizado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Sára</dc:creator>
  <cp:lastModifiedBy>Sándor Bíborka</cp:lastModifiedBy>
  <cp:revision>170</cp:revision>
  <dcterms:created xsi:type="dcterms:W3CDTF">2020-07-03T09:52:08Z</dcterms:created>
  <dcterms:modified xsi:type="dcterms:W3CDTF">2025-04-29T16:17:57Z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0x0101007679B23C7D7A5444844620F4DA40851E</vt:lpwstr>
  </property>
</Properties>
</file>